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80" r:id="rId3"/>
    <p:sldId id="287" r:id="rId4"/>
    <p:sldId id="298" r:id="rId5"/>
    <p:sldId id="299" r:id="rId6"/>
    <p:sldId id="300" r:id="rId7"/>
    <p:sldId id="301" r:id="rId8"/>
    <p:sldId id="302" r:id="rId9"/>
    <p:sldId id="303" r:id="rId10"/>
    <p:sldId id="297"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24" d="100"/>
          <a:sy n="124" d="100"/>
        </p:scale>
        <p:origin x="1824" y="16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6" d="100"/>
          <a:sy n="66" d="100"/>
        </p:scale>
        <p:origin x="-2768"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2B9175-DA83-4B49-A266-C8B5D955C77B}" type="datetimeFigureOut">
              <a:rPr lang="en-US" smtClean="0"/>
              <a:t>10/3/17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494D73-D669-4148-B05E-40BCF1F04D4B}" type="slidenum">
              <a:rPr lang="en-US" smtClean="0"/>
              <a:t>‹#›</a:t>
            </a:fld>
            <a:endParaRPr lang="en-US"/>
          </a:p>
        </p:txBody>
      </p:sp>
    </p:spTree>
    <p:extLst>
      <p:ext uri="{BB962C8B-B14F-4D97-AF65-F5344CB8AC3E}">
        <p14:creationId xmlns:p14="http://schemas.microsoft.com/office/powerpoint/2010/main" val="249411011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494D73-D669-4148-B05E-40BCF1F04D4B}" type="slidenum">
              <a:rPr lang="en-US" smtClean="0"/>
              <a:t>3</a:t>
            </a:fld>
            <a:endParaRPr lang="en-US"/>
          </a:p>
        </p:txBody>
      </p:sp>
    </p:spTree>
    <p:extLst>
      <p:ext uri="{BB962C8B-B14F-4D97-AF65-F5344CB8AC3E}">
        <p14:creationId xmlns:p14="http://schemas.microsoft.com/office/powerpoint/2010/main" val="2319039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494D73-D669-4148-B05E-40BCF1F04D4B}" type="slidenum">
              <a:rPr lang="en-US" smtClean="0"/>
              <a:t>4</a:t>
            </a:fld>
            <a:endParaRPr lang="en-US"/>
          </a:p>
        </p:txBody>
      </p:sp>
    </p:spTree>
    <p:extLst>
      <p:ext uri="{BB962C8B-B14F-4D97-AF65-F5344CB8AC3E}">
        <p14:creationId xmlns:p14="http://schemas.microsoft.com/office/powerpoint/2010/main" val="6105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494D73-D669-4148-B05E-40BCF1F04D4B}" type="slidenum">
              <a:rPr lang="en-US" smtClean="0"/>
              <a:t>5</a:t>
            </a:fld>
            <a:endParaRPr lang="en-US"/>
          </a:p>
        </p:txBody>
      </p:sp>
    </p:spTree>
    <p:extLst>
      <p:ext uri="{BB962C8B-B14F-4D97-AF65-F5344CB8AC3E}">
        <p14:creationId xmlns:p14="http://schemas.microsoft.com/office/powerpoint/2010/main" val="1728379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494D73-D669-4148-B05E-40BCF1F04D4B}" type="slidenum">
              <a:rPr lang="en-US" smtClean="0"/>
              <a:t>6</a:t>
            </a:fld>
            <a:endParaRPr lang="en-US"/>
          </a:p>
        </p:txBody>
      </p:sp>
    </p:spTree>
    <p:extLst>
      <p:ext uri="{BB962C8B-B14F-4D97-AF65-F5344CB8AC3E}">
        <p14:creationId xmlns:p14="http://schemas.microsoft.com/office/powerpoint/2010/main" val="1143734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494D73-D669-4148-B05E-40BCF1F04D4B}" type="slidenum">
              <a:rPr lang="en-US" smtClean="0"/>
              <a:t>7</a:t>
            </a:fld>
            <a:endParaRPr lang="en-US"/>
          </a:p>
        </p:txBody>
      </p:sp>
    </p:spTree>
    <p:extLst>
      <p:ext uri="{BB962C8B-B14F-4D97-AF65-F5344CB8AC3E}">
        <p14:creationId xmlns:p14="http://schemas.microsoft.com/office/powerpoint/2010/main" val="1576591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494D73-D669-4148-B05E-40BCF1F04D4B}" type="slidenum">
              <a:rPr lang="en-US" smtClean="0"/>
              <a:t>8</a:t>
            </a:fld>
            <a:endParaRPr lang="en-US"/>
          </a:p>
        </p:txBody>
      </p:sp>
    </p:spTree>
    <p:extLst>
      <p:ext uri="{BB962C8B-B14F-4D97-AF65-F5344CB8AC3E}">
        <p14:creationId xmlns:p14="http://schemas.microsoft.com/office/powerpoint/2010/main" val="2105870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494D73-D669-4148-B05E-40BCF1F04D4B}" type="slidenum">
              <a:rPr lang="en-US" smtClean="0"/>
              <a:t>9</a:t>
            </a:fld>
            <a:endParaRPr lang="en-US"/>
          </a:p>
        </p:txBody>
      </p:sp>
    </p:spTree>
    <p:extLst>
      <p:ext uri="{BB962C8B-B14F-4D97-AF65-F5344CB8AC3E}">
        <p14:creationId xmlns:p14="http://schemas.microsoft.com/office/powerpoint/2010/main" val="19243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70DB46B6-0BC7-2242-A03C-7624B849E207}" type="datetimeFigureOut">
              <a:rPr lang="en-US" smtClean="0"/>
              <a:t>10/3/17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2889880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0DB46B6-0BC7-2242-A03C-7624B849E207}" type="datetimeFigureOut">
              <a:rPr lang="en-US" smtClean="0"/>
              <a:t>10/3/17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1160170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0DB46B6-0BC7-2242-A03C-7624B849E207}" type="datetimeFigureOut">
              <a:rPr lang="en-US" smtClean="0"/>
              <a:t>10/3/17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538193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0DB46B6-0BC7-2242-A03C-7624B849E207}" type="datetimeFigureOut">
              <a:rPr lang="en-US" smtClean="0"/>
              <a:t>10/3/17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2709301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70DB46B6-0BC7-2242-A03C-7624B849E207}" type="datetimeFigureOut">
              <a:rPr lang="en-US" smtClean="0"/>
              <a:t>10/3/17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3976762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70DB46B6-0BC7-2242-A03C-7624B849E207}" type="datetimeFigureOut">
              <a:rPr lang="en-US" smtClean="0"/>
              <a:t>10/3/17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2498402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70DB46B6-0BC7-2242-A03C-7624B849E207}" type="datetimeFigureOut">
              <a:rPr lang="en-US" smtClean="0"/>
              <a:t>10/3/17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1036408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70DB46B6-0BC7-2242-A03C-7624B849E207}" type="datetimeFigureOut">
              <a:rPr lang="en-US" smtClean="0"/>
              <a:t>10/3/17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1941814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DB46B6-0BC7-2242-A03C-7624B849E207}" type="datetimeFigureOut">
              <a:rPr lang="en-US" smtClean="0"/>
              <a:t>10/3/17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2580055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0DB46B6-0BC7-2242-A03C-7624B849E207}" type="datetimeFigureOut">
              <a:rPr lang="en-US" smtClean="0"/>
              <a:t>10/3/17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3680538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0DB46B6-0BC7-2242-A03C-7624B849E207}" type="datetimeFigureOut">
              <a:rPr lang="en-US" smtClean="0"/>
              <a:t>10/3/17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D8CFD1-38C3-3146-B4CD-5467064E4F0E}" type="slidenum">
              <a:rPr lang="en-US" smtClean="0"/>
              <a:t>‹#›</a:t>
            </a:fld>
            <a:endParaRPr lang="en-US"/>
          </a:p>
        </p:txBody>
      </p:sp>
    </p:spTree>
    <p:extLst>
      <p:ext uri="{BB962C8B-B14F-4D97-AF65-F5344CB8AC3E}">
        <p14:creationId xmlns:p14="http://schemas.microsoft.com/office/powerpoint/2010/main" val="41824959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B46B6-0BC7-2242-A03C-7624B849E207}" type="datetimeFigureOut">
              <a:rPr lang="en-US" smtClean="0"/>
              <a:t>10/3/17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D8CFD1-38C3-3146-B4CD-5467064E4F0E}" type="slidenum">
              <a:rPr lang="en-US" smtClean="0"/>
              <a:t>‹#›</a:t>
            </a:fld>
            <a:endParaRPr lang="en-US"/>
          </a:p>
        </p:txBody>
      </p:sp>
    </p:spTree>
    <p:extLst>
      <p:ext uri="{BB962C8B-B14F-4D97-AF65-F5344CB8AC3E}">
        <p14:creationId xmlns:p14="http://schemas.microsoft.com/office/powerpoint/2010/main" val="761304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94417"/>
            <a:ext cx="7772400" cy="1706033"/>
          </a:xfrm>
        </p:spPr>
        <p:txBody>
          <a:bodyPr>
            <a:normAutofit fontScale="90000"/>
          </a:bodyPr>
          <a:lstStyle/>
          <a:p>
            <a:r>
              <a:rPr lang="en-US" dirty="0"/>
              <a:t>Services in the future UK-EU FTA: Options for a 'bold and ambitious' </a:t>
            </a:r>
            <a:r>
              <a:rPr lang="en-US" dirty="0" smtClean="0"/>
              <a:t>agreement</a:t>
            </a:r>
            <a:endParaRPr lang="en-US" dirty="0"/>
          </a:p>
        </p:txBody>
      </p:sp>
      <p:sp>
        <p:nvSpPr>
          <p:cNvPr id="3" name="Subtitle 2"/>
          <p:cNvSpPr>
            <a:spLocks noGrp="1"/>
          </p:cNvSpPr>
          <p:nvPr>
            <p:ph type="subTitle" idx="1"/>
          </p:nvPr>
        </p:nvSpPr>
        <p:spPr/>
        <p:txBody>
          <a:bodyPr>
            <a:normAutofit/>
          </a:bodyPr>
          <a:lstStyle/>
          <a:p>
            <a:r>
              <a:rPr lang="en-US" sz="2800" dirty="0" err="1" smtClean="0"/>
              <a:t>Dr</a:t>
            </a:r>
            <a:r>
              <a:rPr lang="en-US" sz="2800" dirty="0" smtClean="0"/>
              <a:t> Federico Ortino</a:t>
            </a:r>
          </a:p>
          <a:p>
            <a:r>
              <a:rPr lang="en-US" sz="2800" dirty="0" smtClean="0"/>
              <a:t>King’s College London/ Clifford Chance</a:t>
            </a:r>
            <a:endParaRPr lang="en-US" sz="2800" dirty="0"/>
          </a:p>
        </p:txBody>
      </p:sp>
    </p:spTree>
    <p:extLst>
      <p:ext uri="{BB962C8B-B14F-4D97-AF65-F5344CB8AC3E}">
        <p14:creationId xmlns:p14="http://schemas.microsoft.com/office/powerpoint/2010/main" val="38328110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9612"/>
          </a:xfrm>
        </p:spPr>
        <p:txBody>
          <a:bodyPr>
            <a:normAutofit fontScale="90000"/>
          </a:bodyPr>
          <a:lstStyle/>
          <a:p>
            <a:r>
              <a:rPr lang="en-US" dirty="0" smtClean="0"/>
              <a:t>concluding remarks</a:t>
            </a:r>
            <a:endParaRPr lang="en-US" dirty="0"/>
          </a:p>
        </p:txBody>
      </p:sp>
      <p:sp>
        <p:nvSpPr>
          <p:cNvPr id="3" name="Content Placeholder 2"/>
          <p:cNvSpPr>
            <a:spLocks noGrp="1"/>
          </p:cNvSpPr>
          <p:nvPr>
            <p:ph idx="1"/>
          </p:nvPr>
        </p:nvSpPr>
        <p:spPr>
          <a:xfrm>
            <a:off x="457200" y="1068916"/>
            <a:ext cx="8374164" cy="5496007"/>
          </a:xfrm>
        </p:spPr>
        <p:txBody>
          <a:bodyPr>
            <a:normAutofit lnSpcReduction="10000"/>
          </a:bodyPr>
          <a:lstStyle/>
          <a:p>
            <a:r>
              <a:rPr lang="en-US" dirty="0" smtClean="0"/>
              <a:t>Non-discriminatory regulatory heterogeneity is the crucial issue (spec. in services)</a:t>
            </a:r>
          </a:p>
          <a:p>
            <a:r>
              <a:rPr lang="en-US" dirty="0" smtClean="0"/>
              <a:t>How ‘bold and ambitious’? Which baseline: status quo or GATS/FTAs?</a:t>
            </a:r>
          </a:p>
          <a:p>
            <a:r>
              <a:rPr lang="en-US" dirty="0" smtClean="0"/>
              <a:t>Paradox: shallow v deep integration</a:t>
            </a:r>
            <a:r>
              <a:rPr lang="en-US" dirty="0" smtClean="0"/>
              <a:t>?</a:t>
            </a:r>
          </a:p>
          <a:p>
            <a:r>
              <a:rPr lang="en-US" dirty="0" smtClean="0"/>
              <a:t>One concrete, bold option: full MA and NT across all service sectors (from day 1)</a:t>
            </a:r>
          </a:p>
          <a:p>
            <a:r>
              <a:rPr lang="en-US" dirty="0" smtClean="0"/>
              <a:t>Everything else (</a:t>
            </a:r>
            <a:r>
              <a:rPr lang="en-US" dirty="0" err="1" smtClean="0"/>
              <a:t>ie</a:t>
            </a:r>
            <a:r>
              <a:rPr lang="en-US" dirty="0" smtClean="0"/>
              <a:t>. </a:t>
            </a:r>
            <a:r>
              <a:rPr lang="en-US" smtClean="0"/>
              <a:t>addressing </a:t>
            </a:r>
            <a:r>
              <a:rPr lang="en-US" smtClean="0"/>
              <a:t>r</a:t>
            </a:r>
            <a:r>
              <a:rPr lang="en-US" smtClean="0"/>
              <a:t>egulatory </a:t>
            </a:r>
            <a:r>
              <a:rPr lang="en-US" dirty="0" smtClean="0"/>
              <a:t>convergence) will take time</a:t>
            </a:r>
            <a:endParaRPr lang="en-US" dirty="0" smtClean="0"/>
          </a:p>
          <a:p>
            <a:r>
              <a:rPr lang="en-GB" dirty="0" smtClean="0">
                <a:cs typeface="Arial" charset="0"/>
              </a:rPr>
              <a:t>Conclusion: let us hope transitional period will be (very) long! </a:t>
            </a:r>
          </a:p>
        </p:txBody>
      </p:sp>
    </p:spTree>
    <p:extLst>
      <p:ext uri="{BB962C8B-B14F-4D97-AF65-F5344CB8AC3E}">
        <p14:creationId xmlns:p14="http://schemas.microsoft.com/office/powerpoint/2010/main" val="304327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00112"/>
          </a:xfrm>
        </p:spPr>
        <p:txBody>
          <a:bodyPr>
            <a:normAutofit/>
          </a:bodyPr>
          <a:lstStyle/>
          <a:p>
            <a:r>
              <a:rPr lang="en-US" dirty="0"/>
              <a:t>s</a:t>
            </a:r>
            <a:r>
              <a:rPr lang="en-US" dirty="0" smtClean="0"/>
              <a:t>ome premises (from UK side)</a:t>
            </a:r>
            <a:endParaRPr lang="en-US" dirty="0"/>
          </a:p>
        </p:txBody>
      </p:sp>
      <p:sp>
        <p:nvSpPr>
          <p:cNvPr id="3" name="Content Placeholder 2"/>
          <p:cNvSpPr>
            <a:spLocks noGrp="1"/>
          </p:cNvSpPr>
          <p:nvPr>
            <p:ph idx="1"/>
          </p:nvPr>
        </p:nvSpPr>
        <p:spPr>
          <a:xfrm>
            <a:off x="457200" y="1174750"/>
            <a:ext cx="8229600" cy="5482510"/>
          </a:xfrm>
        </p:spPr>
        <p:txBody>
          <a:bodyPr>
            <a:normAutofit fontScale="85000" lnSpcReduction="10000"/>
          </a:bodyPr>
          <a:lstStyle/>
          <a:p>
            <a:r>
              <a:rPr lang="en-GB" b="1" dirty="0" smtClean="0"/>
              <a:t>‘Red lines’ exclude retaining membership in</a:t>
            </a:r>
          </a:p>
          <a:p>
            <a:pPr lvl="1"/>
            <a:r>
              <a:rPr lang="en-GB" dirty="0" smtClean="0"/>
              <a:t>Single Market (take back control over laws, outside CJEU jurisdiction) and</a:t>
            </a:r>
          </a:p>
          <a:p>
            <a:pPr lvl="1"/>
            <a:r>
              <a:rPr lang="en-GB" dirty="0" smtClean="0"/>
              <a:t>Customs Union (freedom to sign deals with third countries)</a:t>
            </a:r>
          </a:p>
          <a:p>
            <a:r>
              <a:rPr lang="en-GB" b="1" dirty="0" smtClean="0"/>
              <a:t>Willingness to retain membership in the WTO</a:t>
            </a:r>
          </a:p>
          <a:p>
            <a:r>
              <a:rPr lang="en-GB" b="1" dirty="0" smtClean="0"/>
              <a:t>Thus: Free Trade Agreement (FTA) is the remaining option:</a:t>
            </a:r>
          </a:p>
          <a:p>
            <a:pPr lvl="1"/>
            <a:r>
              <a:rPr lang="en-GB" dirty="0" smtClean="0"/>
              <a:t>“bold and ambitious FTA” (Art 50 letter)</a:t>
            </a:r>
          </a:p>
          <a:p>
            <a:pPr lvl="1"/>
            <a:r>
              <a:rPr lang="en-GB" dirty="0" smtClean="0"/>
              <a:t>“deep </a:t>
            </a:r>
            <a:r>
              <a:rPr lang="en-GB" dirty="0"/>
              <a:t>and special </a:t>
            </a:r>
            <a:r>
              <a:rPr lang="en-GB" dirty="0" smtClean="0"/>
              <a:t>partnership”</a:t>
            </a:r>
          </a:p>
          <a:p>
            <a:pPr lvl="1"/>
            <a:r>
              <a:rPr lang="en-GB" dirty="0" smtClean="0"/>
              <a:t>“of </a:t>
            </a:r>
            <a:r>
              <a:rPr lang="en-GB" dirty="0"/>
              <a:t>greater scope and ambition than any such agreement before </a:t>
            </a:r>
            <a:r>
              <a:rPr lang="en-GB" dirty="0" smtClean="0"/>
              <a:t>it (</a:t>
            </a:r>
            <a:r>
              <a:rPr lang="en-GB" dirty="0" err="1" smtClean="0"/>
              <a:t>ie</a:t>
            </a:r>
            <a:r>
              <a:rPr lang="en-GB" dirty="0" smtClean="0"/>
              <a:t>., financial services and network industries)”</a:t>
            </a:r>
          </a:p>
          <a:p>
            <a:pPr lvl="1"/>
            <a:r>
              <a:rPr lang="en-GB" dirty="0" smtClean="0"/>
              <a:t>“should prioritise </a:t>
            </a:r>
            <a:r>
              <a:rPr lang="en-GB" dirty="0"/>
              <a:t>how we manage the evolution of our regulatory frameworks to maintain a fair and open trading environment, and how we resolve </a:t>
            </a:r>
            <a:r>
              <a:rPr lang="en-GB" dirty="0" smtClean="0"/>
              <a:t>disputes”</a:t>
            </a:r>
          </a:p>
          <a:p>
            <a:pPr lvl="1"/>
            <a:endParaRPr lang="en-GB" b="1" dirty="0" smtClean="0"/>
          </a:p>
          <a:p>
            <a:endParaRPr lang="en-GB" b="1" dirty="0" smtClean="0"/>
          </a:p>
        </p:txBody>
      </p:sp>
    </p:spTree>
    <p:extLst>
      <p:ext uri="{BB962C8B-B14F-4D97-AF65-F5344CB8AC3E}">
        <p14:creationId xmlns:p14="http://schemas.microsoft.com/office/powerpoint/2010/main" val="257478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1826"/>
          </a:xfrm>
        </p:spPr>
        <p:txBody>
          <a:bodyPr>
            <a:normAutofit/>
          </a:bodyPr>
          <a:lstStyle/>
          <a:p>
            <a:r>
              <a:rPr lang="en-US" dirty="0" smtClean="0"/>
              <a:t>services FTAs</a:t>
            </a:r>
            <a:endParaRPr lang="en-US" dirty="0"/>
          </a:p>
        </p:txBody>
      </p:sp>
      <p:sp>
        <p:nvSpPr>
          <p:cNvPr id="3" name="Content Placeholder 2"/>
          <p:cNvSpPr>
            <a:spLocks noGrp="1"/>
          </p:cNvSpPr>
          <p:nvPr>
            <p:ph idx="1"/>
          </p:nvPr>
        </p:nvSpPr>
        <p:spPr>
          <a:xfrm>
            <a:off x="457200" y="1366463"/>
            <a:ext cx="8229600" cy="5290797"/>
          </a:xfrm>
        </p:spPr>
        <p:txBody>
          <a:bodyPr>
            <a:normAutofit/>
          </a:bodyPr>
          <a:lstStyle/>
          <a:p>
            <a:r>
              <a:rPr lang="en-GB" dirty="0" smtClean="0"/>
              <a:t>Around </a:t>
            </a:r>
            <a:r>
              <a:rPr lang="en-GB" dirty="0"/>
              <a:t>150 </a:t>
            </a:r>
            <a:r>
              <a:rPr lang="en-GB" dirty="0" smtClean="0"/>
              <a:t>FTAs including services notified </a:t>
            </a:r>
            <a:r>
              <a:rPr lang="en-GB" dirty="0"/>
              <a:t>to </a:t>
            </a:r>
            <a:r>
              <a:rPr lang="en-GB" dirty="0" smtClean="0"/>
              <a:t>WTO Council </a:t>
            </a:r>
            <a:r>
              <a:rPr lang="en-GB" dirty="0"/>
              <a:t>of Trade in Services </a:t>
            </a:r>
            <a:r>
              <a:rPr lang="en-GB" dirty="0" smtClean="0"/>
              <a:t>(Art </a:t>
            </a:r>
            <a:r>
              <a:rPr lang="en-GB" dirty="0"/>
              <a:t>V </a:t>
            </a:r>
            <a:r>
              <a:rPr lang="en-GB" dirty="0" smtClean="0"/>
              <a:t>GATS)</a:t>
            </a:r>
            <a:endParaRPr lang="en-GB" dirty="0"/>
          </a:p>
          <a:p>
            <a:r>
              <a:rPr lang="en-GB" dirty="0" smtClean="0"/>
              <a:t>General </a:t>
            </a:r>
            <a:r>
              <a:rPr lang="en-GB" dirty="0"/>
              <a:t>structure and content of these </a:t>
            </a:r>
            <a:r>
              <a:rPr lang="en-GB" dirty="0" smtClean="0"/>
              <a:t>FTAs </a:t>
            </a:r>
            <a:r>
              <a:rPr lang="en-GB" dirty="0"/>
              <a:t>is very similar to the </a:t>
            </a:r>
            <a:r>
              <a:rPr lang="en-GB" dirty="0" smtClean="0"/>
              <a:t>GATS</a:t>
            </a:r>
          </a:p>
          <a:p>
            <a:pPr lvl="1"/>
            <a:r>
              <a:rPr lang="en-GB" dirty="0" smtClean="0"/>
              <a:t>broad scope </a:t>
            </a:r>
            <a:r>
              <a:rPr lang="en-GB" dirty="0"/>
              <a:t>of </a:t>
            </a:r>
            <a:r>
              <a:rPr lang="en-GB" dirty="0" smtClean="0"/>
              <a:t>application (including FDI) </a:t>
            </a:r>
          </a:p>
          <a:p>
            <a:pPr lvl="1"/>
            <a:r>
              <a:rPr lang="en-GB" dirty="0" smtClean="0"/>
              <a:t>limited key obligations: ‘market access’, non-discrimination, </a:t>
            </a:r>
            <a:r>
              <a:rPr lang="en-GB" dirty="0"/>
              <a:t>transparency, domestic regulation, </a:t>
            </a:r>
            <a:r>
              <a:rPr lang="en-GB" dirty="0" smtClean="0"/>
              <a:t>recognition</a:t>
            </a:r>
          </a:p>
          <a:p>
            <a:pPr lvl="1"/>
            <a:r>
              <a:rPr lang="en-GB" dirty="0" smtClean="0"/>
              <a:t>State-State ad hoc dispute settlement</a:t>
            </a:r>
            <a:endParaRPr lang="en-GB" dirty="0"/>
          </a:p>
          <a:p>
            <a:endParaRPr lang="en-US" dirty="0"/>
          </a:p>
        </p:txBody>
      </p:sp>
    </p:spTree>
    <p:extLst>
      <p:ext uri="{BB962C8B-B14F-4D97-AF65-F5344CB8AC3E}">
        <p14:creationId xmlns:p14="http://schemas.microsoft.com/office/powerpoint/2010/main" val="151919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040455"/>
          </a:xfrm>
        </p:spPr>
        <p:txBody>
          <a:bodyPr>
            <a:normAutofit/>
          </a:bodyPr>
          <a:lstStyle/>
          <a:p>
            <a:r>
              <a:rPr lang="en-US" dirty="0" smtClean="0"/>
              <a:t>services FTAs</a:t>
            </a:r>
            <a:endParaRPr lang="en-US" dirty="0"/>
          </a:p>
        </p:txBody>
      </p:sp>
      <p:sp>
        <p:nvSpPr>
          <p:cNvPr id="3" name="Content Placeholder 2"/>
          <p:cNvSpPr>
            <a:spLocks noGrp="1"/>
          </p:cNvSpPr>
          <p:nvPr>
            <p:ph idx="1"/>
          </p:nvPr>
        </p:nvSpPr>
        <p:spPr>
          <a:xfrm>
            <a:off x="457200" y="1315092"/>
            <a:ext cx="8229600" cy="5342168"/>
          </a:xfrm>
        </p:spPr>
        <p:txBody>
          <a:bodyPr>
            <a:normAutofit lnSpcReduction="10000"/>
          </a:bodyPr>
          <a:lstStyle/>
          <a:p>
            <a:r>
              <a:rPr lang="en-GB" dirty="0" smtClean="0"/>
              <a:t>Some differences:</a:t>
            </a:r>
          </a:p>
          <a:p>
            <a:pPr lvl="1"/>
            <a:r>
              <a:rPr lang="en-GB" dirty="0" smtClean="0"/>
              <a:t>broader </a:t>
            </a:r>
            <a:r>
              <a:rPr lang="en-GB" dirty="0"/>
              <a:t>set of disciplines </a:t>
            </a:r>
            <a:r>
              <a:rPr lang="en-GB" dirty="0" smtClean="0"/>
              <a:t>including WTO+ areas such as ‘</a:t>
            </a:r>
            <a:r>
              <a:rPr lang="en-GB" dirty="0"/>
              <a:t>investment’, ‘competition’, ‘sustainable development</a:t>
            </a:r>
            <a:r>
              <a:rPr lang="en-GB" dirty="0" smtClean="0"/>
              <a:t>’</a:t>
            </a:r>
          </a:p>
          <a:p>
            <a:pPr lvl="1"/>
            <a:r>
              <a:rPr lang="en-GB" dirty="0"/>
              <a:t>some innovations with regard to scheduling </a:t>
            </a:r>
            <a:r>
              <a:rPr lang="en-GB" dirty="0" smtClean="0"/>
              <a:t>approaches</a:t>
            </a:r>
          </a:p>
          <a:p>
            <a:pPr lvl="1"/>
            <a:r>
              <a:rPr lang="en-GB" dirty="0"/>
              <a:t>additional level of </a:t>
            </a:r>
            <a:r>
              <a:rPr lang="en-GB" dirty="0" smtClean="0"/>
              <a:t>‘market access’ </a:t>
            </a:r>
            <a:r>
              <a:rPr lang="en-GB" dirty="0"/>
              <a:t>and </a:t>
            </a:r>
            <a:r>
              <a:rPr lang="en-GB" dirty="0" smtClean="0"/>
              <a:t>‘national treatment’ </a:t>
            </a:r>
            <a:r>
              <a:rPr lang="en-GB" dirty="0"/>
              <a:t>commitments </a:t>
            </a:r>
            <a:r>
              <a:rPr lang="en-GB" dirty="0" smtClean="0"/>
              <a:t>(</a:t>
            </a:r>
            <a:r>
              <a:rPr lang="en-GB" dirty="0"/>
              <a:t>on average more than double </a:t>
            </a:r>
            <a:r>
              <a:rPr lang="en-GB" dirty="0" smtClean="0"/>
              <a:t>v. existing </a:t>
            </a:r>
            <a:r>
              <a:rPr lang="en-GB" dirty="0"/>
              <a:t>GATS </a:t>
            </a:r>
            <a:r>
              <a:rPr lang="en-GB" dirty="0" smtClean="0"/>
              <a:t>commitments)</a:t>
            </a:r>
          </a:p>
          <a:p>
            <a:pPr lvl="1"/>
            <a:r>
              <a:rPr lang="en-GB" dirty="0"/>
              <a:t>w</a:t>
            </a:r>
            <a:r>
              <a:rPr lang="en-GB" dirty="0" smtClean="0"/>
              <a:t>ith regard to regulatory barriers, most FTAs do </a:t>
            </a:r>
            <a:r>
              <a:rPr lang="en-GB" dirty="0"/>
              <a:t>not go beyond </a:t>
            </a:r>
            <a:r>
              <a:rPr lang="en-GB" smtClean="0"/>
              <a:t>very bland provisions </a:t>
            </a:r>
            <a:r>
              <a:rPr lang="en-GB" dirty="0" smtClean="0"/>
              <a:t>on ‘domestic regulation</a:t>
            </a:r>
            <a:r>
              <a:rPr lang="en-GB" smtClean="0"/>
              <a:t>’ in Art VI GATS</a:t>
            </a:r>
            <a:endParaRPr lang="en-GB" dirty="0" smtClean="0"/>
          </a:p>
          <a:p>
            <a:endParaRPr lang="en-US" dirty="0"/>
          </a:p>
        </p:txBody>
      </p:sp>
    </p:spTree>
    <p:extLst>
      <p:ext uri="{BB962C8B-B14F-4D97-AF65-F5344CB8AC3E}">
        <p14:creationId xmlns:p14="http://schemas.microsoft.com/office/powerpoint/2010/main" val="176109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040455"/>
          </a:xfrm>
        </p:spPr>
        <p:txBody>
          <a:bodyPr>
            <a:normAutofit/>
          </a:bodyPr>
          <a:lstStyle/>
          <a:p>
            <a:r>
              <a:rPr lang="en-US" dirty="0" smtClean="0"/>
              <a:t>services and regulatory barriers</a:t>
            </a:r>
            <a:endParaRPr lang="en-US" dirty="0"/>
          </a:p>
        </p:txBody>
      </p:sp>
      <p:sp>
        <p:nvSpPr>
          <p:cNvPr id="3" name="Content Placeholder 2"/>
          <p:cNvSpPr>
            <a:spLocks noGrp="1"/>
          </p:cNvSpPr>
          <p:nvPr>
            <p:ph idx="1"/>
          </p:nvPr>
        </p:nvSpPr>
        <p:spPr>
          <a:xfrm>
            <a:off x="457200" y="1315092"/>
            <a:ext cx="8229600" cy="5342168"/>
          </a:xfrm>
        </p:spPr>
        <p:txBody>
          <a:bodyPr>
            <a:normAutofit fontScale="85000" lnSpcReduction="20000"/>
          </a:bodyPr>
          <a:lstStyle/>
          <a:p>
            <a:r>
              <a:rPr lang="en-GB" dirty="0" smtClean="0"/>
              <a:t>Services trade barriers = internal regulation</a:t>
            </a:r>
          </a:p>
          <a:p>
            <a:pPr lvl="1"/>
            <a:r>
              <a:rPr lang="en-GB" dirty="0" smtClean="0"/>
              <a:t>Nationality discrimination (NT)</a:t>
            </a:r>
          </a:p>
          <a:p>
            <a:pPr lvl="1"/>
            <a:r>
              <a:rPr lang="en-GB" dirty="0" smtClean="0"/>
              <a:t>Quantitative limitations (MA)</a:t>
            </a:r>
          </a:p>
          <a:p>
            <a:pPr lvl="1"/>
            <a:r>
              <a:rPr lang="en-GB" dirty="0" smtClean="0"/>
              <a:t>GATS/FTAs </a:t>
            </a:r>
            <a:r>
              <a:rPr lang="en-GB" i="1" dirty="0" smtClean="0"/>
              <a:t>partial</a:t>
            </a:r>
            <a:r>
              <a:rPr lang="en-GB" dirty="0" smtClean="0"/>
              <a:t> NT/MA commitments across most sectors v. EU internal market </a:t>
            </a:r>
            <a:r>
              <a:rPr lang="en-GB" i="1" dirty="0" smtClean="0"/>
              <a:t>full</a:t>
            </a:r>
            <a:r>
              <a:rPr lang="en-GB" dirty="0" smtClean="0"/>
              <a:t> NT/MA commitments</a:t>
            </a:r>
          </a:p>
          <a:p>
            <a:r>
              <a:rPr lang="en-GB" dirty="0" smtClean="0"/>
              <a:t>Beyond discrimination: regulatory heterogeneity</a:t>
            </a:r>
          </a:p>
          <a:p>
            <a:pPr lvl="1"/>
            <a:r>
              <a:rPr lang="en-GB" dirty="0" smtClean="0"/>
              <a:t>EU deeper integration through:</a:t>
            </a:r>
          </a:p>
          <a:p>
            <a:pPr lvl="2"/>
            <a:r>
              <a:rPr lang="en-GB" dirty="0" smtClean="0"/>
              <a:t>broad ‘mutual recognition’ principle (rebuttable presumption subject to complex test of proportionality)</a:t>
            </a:r>
          </a:p>
          <a:p>
            <a:pPr lvl="2"/>
            <a:r>
              <a:rPr lang="en-GB" dirty="0" smtClean="0"/>
              <a:t>supranational coordination/ harmonisation/ regulation/ enforcement (including home State supervision)</a:t>
            </a:r>
          </a:p>
          <a:p>
            <a:pPr lvl="1"/>
            <a:r>
              <a:rPr lang="en-GB" dirty="0" smtClean="0"/>
              <a:t>GATS/FTAs: practically non-existent</a:t>
            </a:r>
          </a:p>
          <a:p>
            <a:pPr lvl="2"/>
            <a:r>
              <a:rPr lang="en-GB" dirty="0" smtClean="0"/>
              <a:t>soft transparency/ impartiality standards</a:t>
            </a:r>
          </a:p>
          <a:p>
            <a:pPr lvl="2"/>
            <a:r>
              <a:rPr lang="en-GB" dirty="0" smtClean="0"/>
              <a:t>permits (but does not require) mutual recognition</a:t>
            </a:r>
          </a:p>
          <a:p>
            <a:pPr lvl="2"/>
            <a:r>
              <a:rPr lang="en-GB" dirty="0"/>
              <a:t>b</a:t>
            </a:r>
            <a:r>
              <a:rPr lang="en-GB" dirty="0" smtClean="0"/>
              <a:t>road exceptions (i.e., prudential carve-out)</a:t>
            </a:r>
          </a:p>
          <a:p>
            <a:endParaRPr lang="en-US" dirty="0"/>
          </a:p>
        </p:txBody>
      </p:sp>
    </p:spTree>
    <p:extLst>
      <p:ext uri="{BB962C8B-B14F-4D97-AF65-F5344CB8AC3E}">
        <p14:creationId xmlns:p14="http://schemas.microsoft.com/office/powerpoint/2010/main" val="185843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040455"/>
          </a:xfrm>
        </p:spPr>
        <p:txBody>
          <a:bodyPr>
            <a:normAutofit/>
          </a:bodyPr>
          <a:lstStyle/>
          <a:p>
            <a:r>
              <a:rPr lang="en-US" dirty="0" smtClean="0"/>
              <a:t>2016 CETA &amp; TPP novelties?</a:t>
            </a:r>
            <a:endParaRPr lang="en-US" dirty="0"/>
          </a:p>
        </p:txBody>
      </p:sp>
      <p:sp>
        <p:nvSpPr>
          <p:cNvPr id="3" name="Content Placeholder 2"/>
          <p:cNvSpPr>
            <a:spLocks noGrp="1"/>
          </p:cNvSpPr>
          <p:nvPr>
            <p:ph idx="1"/>
          </p:nvPr>
        </p:nvSpPr>
        <p:spPr>
          <a:xfrm>
            <a:off x="457200" y="1315092"/>
            <a:ext cx="8229600" cy="5342168"/>
          </a:xfrm>
        </p:spPr>
        <p:txBody>
          <a:bodyPr>
            <a:normAutofit fontScale="85000" lnSpcReduction="20000"/>
          </a:bodyPr>
          <a:lstStyle/>
          <a:p>
            <a:r>
              <a:rPr lang="en-GB" dirty="0" smtClean="0"/>
              <a:t>More detailed </a:t>
            </a:r>
            <a:r>
              <a:rPr lang="en-GB" b="1" dirty="0" smtClean="0"/>
              <a:t>procedural standards</a:t>
            </a:r>
            <a:r>
              <a:rPr lang="en-GB" dirty="0" smtClean="0"/>
              <a:t> for internal licensing/qualification processes </a:t>
            </a:r>
            <a:endParaRPr lang="en-GB" b="1" dirty="0" smtClean="0"/>
          </a:p>
          <a:p>
            <a:pPr lvl="1"/>
            <a:r>
              <a:rPr lang="en-GB" dirty="0" smtClean="0"/>
              <a:t>‘impartial process’, ‘reasonable timeframes’, ’inform the applicant of decision’ including ‘the reasons the application was rejected and timeframe for an appeal’ (Art 12.3 CETA)</a:t>
            </a:r>
          </a:p>
          <a:p>
            <a:pPr lvl="2"/>
            <a:r>
              <a:rPr lang="en-GB" dirty="0" smtClean="0"/>
              <a:t>Each </a:t>
            </a:r>
            <a:r>
              <a:rPr lang="en-GB" dirty="0"/>
              <a:t>Party shall ensure that an authorisation is granted as soon as the competent authority determines that the conditions for the authorisation have been met, and once granted, that the authorisation enters into effect without undue delay, in accordance with the terms and conditions specified </a:t>
            </a:r>
            <a:r>
              <a:rPr lang="en-GB" dirty="0" smtClean="0"/>
              <a:t>therein. (Art 12.3.5 CETA)</a:t>
            </a:r>
            <a:endParaRPr lang="en-GB" dirty="0"/>
          </a:p>
          <a:p>
            <a:pPr lvl="2"/>
            <a:r>
              <a:rPr lang="en-GB" dirty="0" smtClean="0"/>
              <a:t>with </a:t>
            </a:r>
            <a:r>
              <a:rPr lang="en-GB" dirty="0"/>
              <a:t>a view to enhancing convergence and compatibility between the regulatory measures of the Parties, each Party shall, when appropriate, consider the regulatory measures or initiatives of the other Party on the same or related topics</a:t>
            </a:r>
            <a:r>
              <a:rPr lang="en-GB" dirty="0" smtClean="0"/>
              <a:t>. </a:t>
            </a:r>
            <a:r>
              <a:rPr lang="en-GB" dirty="0"/>
              <a:t>(Art </a:t>
            </a:r>
            <a:r>
              <a:rPr lang="en-GB" dirty="0" smtClean="0"/>
              <a:t>21.5 CETA)</a:t>
            </a:r>
            <a:endParaRPr lang="en-GB" dirty="0"/>
          </a:p>
          <a:p>
            <a:pPr lvl="1"/>
            <a:r>
              <a:rPr lang="en-GB" dirty="0" smtClean="0"/>
              <a:t>lenient/soft language (but see </a:t>
            </a:r>
            <a:r>
              <a:rPr lang="en-GB" dirty="0" err="1" smtClean="0"/>
              <a:t>Ch</a:t>
            </a:r>
            <a:r>
              <a:rPr lang="en-GB" dirty="0" smtClean="0"/>
              <a:t> 11 TPP </a:t>
            </a:r>
            <a:r>
              <a:rPr lang="en-GB" dirty="0" err="1" smtClean="0"/>
              <a:t>Finan</a:t>
            </a:r>
            <a:r>
              <a:rPr lang="en-GB" dirty="0" smtClean="0"/>
              <a:t> </a:t>
            </a:r>
            <a:r>
              <a:rPr lang="en-GB" dirty="0" err="1" smtClean="0"/>
              <a:t>Serv</a:t>
            </a:r>
            <a:r>
              <a:rPr lang="en-GB" dirty="0" smtClean="0"/>
              <a:t>)</a:t>
            </a:r>
          </a:p>
          <a:p>
            <a:pPr lvl="2"/>
            <a:endParaRPr lang="en-GB" dirty="0" smtClean="0"/>
          </a:p>
        </p:txBody>
      </p:sp>
    </p:spTree>
    <p:extLst>
      <p:ext uri="{BB962C8B-B14F-4D97-AF65-F5344CB8AC3E}">
        <p14:creationId xmlns:p14="http://schemas.microsoft.com/office/powerpoint/2010/main" val="86700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7714"/>
          </a:xfrm>
        </p:spPr>
        <p:txBody>
          <a:bodyPr>
            <a:normAutofit/>
          </a:bodyPr>
          <a:lstStyle/>
          <a:p>
            <a:r>
              <a:rPr lang="en-US" dirty="0" smtClean="0"/>
              <a:t>2016 CETA &amp; TPP novelties?</a:t>
            </a:r>
            <a:endParaRPr lang="en-US" dirty="0"/>
          </a:p>
        </p:txBody>
      </p:sp>
      <p:sp>
        <p:nvSpPr>
          <p:cNvPr id="3" name="Content Placeholder 2"/>
          <p:cNvSpPr>
            <a:spLocks noGrp="1"/>
          </p:cNvSpPr>
          <p:nvPr>
            <p:ph idx="1"/>
          </p:nvPr>
        </p:nvSpPr>
        <p:spPr>
          <a:xfrm>
            <a:off x="457200" y="1212352"/>
            <a:ext cx="8229600" cy="5444908"/>
          </a:xfrm>
        </p:spPr>
        <p:txBody>
          <a:bodyPr>
            <a:normAutofit fontScale="70000" lnSpcReduction="20000"/>
          </a:bodyPr>
          <a:lstStyle/>
          <a:p>
            <a:r>
              <a:rPr lang="en-GB" b="1" dirty="0"/>
              <a:t>R</a:t>
            </a:r>
            <a:r>
              <a:rPr lang="en-GB" b="1" dirty="0" smtClean="0"/>
              <a:t>egulatory cooperation </a:t>
            </a:r>
            <a:r>
              <a:rPr lang="en-GB" dirty="0" smtClean="0"/>
              <a:t>between parties to strengthen regulatory efficiency (and facilitate trade). Art 21.4 CETA includes:</a:t>
            </a:r>
          </a:p>
          <a:p>
            <a:pPr lvl="1"/>
            <a:r>
              <a:rPr lang="en-GB" dirty="0"/>
              <a:t>bilateral discussion on regulatory </a:t>
            </a:r>
            <a:r>
              <a:rPr lang="en-GB" dirty="0" smtClean="0"/>
              <a:t>governance, consultation </a:t>
            </a:r>
            <a:r>
              <a:rPr lang="en-GB" dirty="0"/>
              <a:t>and exchange of </a:t>
            </a:r>
            <a:r>
              <a:rPr lang="en-GB" dirty="0" smtClean="0"/>
              <a:t>information, sharing </a:t>
            </a:r>
            <a:r>
              <a:rPr lang="en-GB" dirty="0"/>
              <a:t>proposed technical regulations</a:t>
            </a:r>
          </a:p>
          <a:p>
            <a:pPr lvl="1"/>
            <a:r>
              <a:rPr lang="en-GB" dirty="0"/>
              <a:t>examining opportunities to minimise unnecessary divergences in </a:t>
            </a:r>
            <a:r>
              <a:rPr lang="en-GB" dirty="0" smtClean="0"/>
              <a:t>regulations</a:t>
            </a:r>
            <a:endParaRPr lang="en-GB" dirty="0"/>
          </a:p>
          <a:p>
            <a:pPr lvl="1"/>
            <a:r>
              <a:rPr lang="en-GB" dirty="0" smtClean="0"/>
              <a:t>conducting </a:t>
            </a:r>
            <a:r>
              <a:rPr lang="en-GB" dirty="0"/>
              <a:t>post-implementation reviews of regulations or policies</a:t>
            </a:r>
          </a:p>
          <a:p>
            <a:pPr lvl="1"/>
            <a:r>
              <a:rPr lang="en-GB" dirty="0"/>
              <a:t>identifying the appropriate approach to reduce adverse effects of existing regulatory differences on bilateral trade and investment in sectors identified by a Party, including, when appropriate, through </a:t>
            </a:r>
            <a:r>
              <a:rPr lang="en-GB" u="sng" dirty="0"/>
              <a:t>greater convergence</a:t>
            </a:r>
            <a:r>
              <a:rPr lang="en-GB" dirty="0"/>
              <a:t>, </a:t>
            </a:r>
            <a:r>
              <a:rPr lang="en-GB" u="sng" dirty="0"/>
              <a:t>mutual recognition</a:t>
            </a:r>
            <a:r>
              <a:rPr lang="en-GB" dirty="0"/>
              <a:t>, and the </a:t>
            </a:r>
            <a:r>
              <a:rPr lang="en-GB" u="sng" dirty="0"/>
              <a:t>use of international </a:t>
            </a:r>
            <a:r>
              <a:rPr lang="en-GB" u="sng" dirty="0" smtClean="0"/>
              <a:t>standards</a:t>
            </a:r>
            <a:endParaRPr lang="en-GB" dirty="0" smtClean="0"/>
          </a:p>
          <a:p>
            <a:r>
              <a:rPr lang="en-GB" dirty="0" smtClean="0"/>
              <a:t>Specific example in TPP Annex on Professional Services:</a:t>
            </a:r>
          </a:p>
          <a:p>
            <a:pPr lvl="1"/>
            <a:r>
              <a:rPr lang="en-GB" dirty="0" smtClean="0"/>
              <a:t>Each </a:t>
            </a:r>
            <a:r>
              <a:rPr lang="en-GB" dirty="0"/>
              <a:t>Party shall encourage its relevant bodies to establish dialogues with the relevant bodies of other Parties, with a view to recognising professional qualifications, and facilitating licensing or registration procedures</a:t>
            </a:r>
            <a:r>
              <a:rPr lang="en-GB" dirty="0" smtClean="0"/>
              <a:t>.</a:t>
            </a:r>
          </a:p>
          <a:p>
            <a:r>
              <a:rPr lang="en-GB" dirty="0" smtClean="0"/>
              <a:t>Best endeavour language</a:t>
            </a:r>
          </a:p>
        </p:txBody>
      </p:sp>
    </p:spTree>
    <p:extLst>
      <p:ext uri="{BB962C8B-B14F-4D97-AF65-F5344CB8AC3E}">
        <p14:creationId xmlns:p14="http://schemas.microsoft.com/office/powerpoint/2010/main" val="1862387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040455"/>
          </a:xfrm>
        </p:spPr>
        <p:txBody>
          <a:bodyPr>
            <a:normAutofit/>
          </a:bodyPr>
          <a:lstStyle/>
          <a:p>
            <a:r>
              <a:rPr lang="en-US" dirty="0" smtClean="0"/>
              <a:t>2016 TPP novelties?</a:t>
            </a:r>
            <a:endParaRPr lang="en-US" dirty="0"/>
          </a:p>
        </p:txBody>
      </p:sp>
      <p:sp>
        <p:nvSpPr>
          <p:cNvPr id="3" name="Content Placeholder 2"/>
          <p:cNvSpPr>
            <a:spLocks noGrp="1"/>
          </p:cNvSpPr>
          <p:nvPr>
            <p:ph idx="1"/>
          </p:nvPr>
        </p:nvSpPr>
        <p:spPr>
          <a:xfrm>
            <a:off x="457200" y="1315092"/>
            <a:ext cx="8229600" cy="5342168"/>
          </a:xfrm>
        </p:spPr>
        <p:txBody>
          <a:bodyPr>
            <a:normAutofit fontScale="85000" lnSpcReduction="20000"/>
          </a:bodyPr>
          <a:lstStyle/>
          <a:p>
            <a:r>
              <a:rPr lang="en-GB" b="1" dirty="0" smtClean="0"/>
              <a:t>Regulatory coherence</a:t>
            </a:r>
            <a:r>
              <a:rPr lang="en-GB" dirty="0" smtClean="0"/>
              <a:t> to improve internal regulatory measures of general application (</a:t>
            </a:r>
            <a:r>
              <a:rPr lang="en-GB" dirty="0" err="1" smtClean="0"/>
              <a:t>Ch</a:t>
            </a:r>
            <a:r>
              <a:rPr lang="en-GB" dirty="0" smtClean="0"/>
              <a:t> 25 TPP)</a:t>
            </a:r>
            <a:endParaRPr lang="en-GB" b="1" dirty="0" smtClean="0"/>
          </a:p>
          <a:p>
            <a:pPr lvl="1"/>
            <a:r>
              <a:rPr lang="en-GB" dirty="0"/>
              <a:t>defined as “the use of good regulatory practices in the process of planning, designing, issuing, implementing and reviewing regulatory measures” (Art </a:t>
            </a:r>
            <a:r>
              <a:rPr lang="en-GB" dirty="0" smtClean="0"/>
              <a:t>25.2)</a:t>
            </a:r>
            <a:endParaRPr lang="en-GB" dirty="0"/>
          </a:p>
          <a:p>
            <a:pPr lvl="1"/>
            <a:r>
              <a:rPr lang="en-GB" dirty="0"/>
              <a:t>First: encouraging parties to establish internal processes or mechanisms to facilitate the </a:t>
            </a:r>
            <a:r>
              <a:rPr lang="en-GB" u="sng" dirty="0"/>
              <a:t>effective interagency coordination and review</a:t>
            </a:r>
            <a:r>
              <a:rPr lang="en-GB" dirty="0"/>
              <a:t> of proposed regulatory measures (Art </a:t>
            </a:r>
            <a:r>
              <a:rPr lang="en-GB" dirty="0" smtClean="0"/>
              <a:t>25.4)</a:t>
            </a:r>
            <a:endParaRPr lang="en-GB" dirty="0"/>
          </a:p>
          <a:p>
            <a:pPr lvl="1"/>
            <a:r>
              <a:rPr lang="en-GB" dirty="0"/>
              <a:t>Second: encouraging parties to follow </a:t>
            </a:r>
            <a:r>
              <a:rPr lang="en-GB" u="sng" dirty="0"/>
              <a:t>core good regulatory practices</a:t>
            </a:r>
            <a:r>
              <a:rPr lang="en-GB" dirty="0"/>
              <a:t>, including conducting regulatory impact assessments when developing proposed regulatory measures and adopting clear and concise regulation (Art </a:t>
            </a:r>
            <a:r>
              <a:rPr lang="en-GB" dirty="0" smtClean="0"/>
              <a:t>25.5)</a:t>
            </a:r>
          </a:p>
          <a:p>
            <a:pPr lvl="1"/>
            <a:r>
              <a:rPr lang="en-GB" dirty="0" smtClean="0"/>
              <a:t>Soft/ best endeavour language &amp; non-justiciable</a:t>
            </a:r>
          </a:p>
        </p:txBody>
      </p:sp>
    </p:spTree>
    <p:extLst>
      <p:ext uri="{BB962C8B-B14F-4D97-AF65-F5344CB8AC3E}">
        <p14:creationId xmlns:p14="http://schemas.microsoft.com/office/powerpoint/2010/main" val="190586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040455"/>
          </a:xfrm>
        </p:spPr>
        <p:txBody>
          <a:bodyPr>
            <a:normAutofit/>
          </a:bodyPr>
          <a:lstStyle/>
          <a:p>
            <a:r>
              <a:rPr lang="en-US" dirty="0" smtClean="0"/>
              <a:t>2016 TTIP EU proposals?</a:t>
            </a:r>
            <a:endParaRPr lang="en-US" dirty="0"/>
          </a:p>
        </p:txBody>
      </p:sp>
      <p:sp>
        <p:nvSpPr>
          <p:cNvPr id="3" name="Content Placeholder 2"/>
          <p:cNvSpPr>
            <a:spLocks noGrp="1"/>
          </p:cNvSpPr>
          <p:nvPr>
            <p:ph idx="1"/>
          </p:nvPr>
        </p:nvSpPr>
        <p:spPr>
          <a:xfrm>
            <a:off x="457200" y="1315092"/>
            <a:ext cx="8229600" cy="5342168"/>
          </a:xfrm>
        </p:spPr>
        <p:txBody>
          <a:bodyPr>
            <a:normAutofit fontScale="85000" lnSpcReduction="20000"/>
          </a:bodyPr>
          <a:lstStyle/>
          <a:p>
            <a:r>
              <a:rPr lang="en-GB" dirty="0" smtClean="0"/>
              <a:t>draft chapter on </a:t>
            </a:r>
            <a:r>
              <a:rPr lang="en-GB" b="1" dirty="0" smtClean="0"/>
              <a:t>Regulatory cooperation</a:t>
            </a:r>
          </a:p>
          <a:p>
            <a:pPr lvl="1"/>
            <a:r>
              <a:rPr lang="en-GB" dirty="0" smtClean="0"/>
              <a:t>‘opportunity for cooperation and consultation exchanges’</a:t>
            </a:r>
          </a:p>
          <a:p>
            <a:pPr lvl="1"/>
            <a:r>
              <a:rPr lang="en-GB" dirty="0" smtClean="0"/>
              <a:t>‘regulatory compatibility’ through ‘common principles, guidelines, or code of conduct’, ‘mutual recognition of equivalence or harmonization of regulatory measures’, ‘mutual recognition or reliance on each other’s implementing tools’</a:t>
            </a:r>
          </a:p>
          <a:p>
            <a:pPr lvl="1"/>
            <a:r>
              <a:rPr lang="en-GB" dirty="0" smtClean="0"/>
              <a:t>‘cooperation at international fora’</a:t>
            </a:r>
          </a:p>
          <a:p>
            <a:pPr lvl="1"/>
            <a:r>
              <a:rPr lang="en-GB" dirty="0" smtClean="0"/>
              <a:t>‘transparency and public participation’</a:t>
            </a:r>
          </a:p>
          <a:p>
            <a:r>
              <a:rPr lang="en-GB" dirty="0" smtClean="0"/>
              <a:t>draft chapter on </a:t>
            </a:r>
            <a:r>
              <a:rPr lang="en-GB" b="1" dirty="0" smtClean="0"/>
              <a:t>Good </a:t>
            </a:r>
            <a:r>
              <a:rPr lang="en-GB" b="1" dirty="0"/>
              <a:t>regulatory </a:t>
            </a:r>
            <a:r>
              <a:rPr lang="en-GB" b="1" dirty="0" smtClean="0"/>
              <a:t>practices</a:t>
            </a:r>
          </a:p>
          <a:p>
            <a:pPr lvl="1"/>
            <a:r>
              <a:rPr lang="en-GB" dirty="0" smtClean="0"/>
              <a:t>‘early </a:t>
            </a:r>
            <a:r>
              <a:rPr lang="en-GB" dirty="0"/>
              <a:t>information</a:t>
            </a:r>
            <a:r>
              <a:rPr lang="en-GB" dirty="0" smtClean="0"/>
              <a:t>’</a:t>
            </a:r>
          </a:p>
          <a:p>
            <a:pPr lvl="1"/>
            <a:r>
              <a:rPr lang="en-GB" dirty="0" smtClean="0"/>
              <a:t>‘</a:t>
            </a:r>
            <a:r>
              <a:rPr lang="en-GB" dirty="0"/>
              <a:t>stakeholder consultation</a:t>
            </a:r>
            <a:r>
              <a:rPr lang="en-GB" dirty="0" smtClean="0"/>
              <a:t>’</a:t>
            </a:r>
          </a:p>
          <a:p>
            <a:pPr lvl="1"/>
            <a:r>
              <a:rPr lang="en-GB" dirty="0" smtClean="0"/>
              <a:t>‘</a:t>
            </a:r>
            <a:r>
              <a:rPr lang="en-GB" dirty="0"/>
              <a:t>regulatory impact assessment</a:t>
            </a:r>
            <a:r>
              <a:rPr lang="en-GB" dirty="0" smtClean="0"/>
              <a:t>’</a:t>
            </a:r>
          </a:p>
          <a:p>
            <a:pPr lvl="1"/>
            <a:r>
              <a:rPr lang="en-GB" dirty="0" smtClean="0"/>
              <a:t>‘</a:t>
            </a:r>
            <a:r>
              <a:rPr lang="en-GB" dirty="0"/>
              <a:t>retrospective evaluation</a:t>
            </a:r>
            <a:r>
              <a:rPr lang="en-GB" dirty="0" smtClean="0"/>
              <a:t>’</a:t>
            </a:r>
          </a:p>
          <a:p>
            <a:r>
              <a:rPr lang="en-GB" dirty="0" smtClean="0"/>
              <a:t>stricter language</a:t>
            </a:r>
          </a:p>
        </p:txBody>
      </p:sp>
    </p:spTree>
    <p:extLst>
      <p:ext uri="{BB962C8B-B14F-4D97-AF65-F5344CB8AC3E}">
        <p14:creationId xmlns:p14="http://schemas.microsoft.com/office/powerpoint/2010/main" val="1469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5423</TotalTime>
  <Words>986</Words>
  <Application>Microsoft Macintosh PowerPoint</Application>
  <PresentationFormat>On-screen Show (4:3)</PresentationFormat>
  <Paragraphs>85</Paragraphs>
  <Slides>10</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Calibri</vt:lpstr>
      <vt:lpstr>Arial</vt:lpstr>
      <vt:lpstr>Office Theme</vt:lpstr>
      <vt:lpstr>Services in the future UK-EU FTA: Options for a 'bold and ambitious' agreement</vt:lpstr>
      <vt:lpstr>some premises (from UK side)</vt:lpstr>
      <vt:lpstr>services FTAs</vt:lpstr>
      <vt:lpstr>services FTAs</vt:lpstr>
      <vt:lpstr>services and regulatory barriers</vt:lpstr>
      <vt:lpstr>2016 CETA &amp; TPP novelties?</vt:lpstr>
      <vt:lpstr>2016 CETA &amp; TPP novelties?</vt:lpstr>
      <vt:lpstr>2016 TPP novelties?</vt:lpstr>
      <vt:lpstr>2016 TTIP EU proposals?</vt:lpstr>
      <vt:lpstr>concluding remarks</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Interaction between international investment agreements and public health policies, current debate </dc:title>
  <dc:creator>Ortino, Federico</dc:creator>
  <cp:lastModifiedBy>Ortino, Federico</cp:lastModifiedBy>
  <cp:revision>178</cp:revision>
  <dcterms:created xsi:type="dcterms:W3CDTF">2014-03-04T15:24:03Z</dcterms:created>
  <dcterms:modified xsi:type="dcterms:W3CDTF">2017-10-03T14:33:17Z</dcterms:modified>
</cp:coreProperties>
</file>