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3E1E-A0DD-4D60-A273-11CA09911D86}" type="datetimeFigureOut">
              <a:rPr lang="en-GB" smtClean="0"/>
              <a:t>22/09/2017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A730-00B3-40D2-9194-50FB6EB98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4478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3E1E-A0DD-4D60-A273-11CA09911D86}" type="datetimeFigureOut">
              <a:rPr lang="en-GB" smtClean="0"/>
              <a:t>22/09/2017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A730-00B3-40D2-9194-50FB6EB98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7493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3E1E-A0DD-4D60-A273-11CA09911D86}" type="datetimeFigureOut">
              <a:rPr lang="en-GB" smtClean="0"/>
              <a:t>22/09/2017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A730-00B3-40D2-9194-50FB6EB98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2525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3E1E-A0DD-4D60-A273-11CA09911D86}" type="datetimeFigureOut">
              <a:rPr lang="en-GB" smtClean="0"/>
              <a:t>22/09/2017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A730-00B3-40D2-9194-50FB6EB98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644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3E1E-A0DD-4D60-A273-11CA09911D86}" type="datetimeFigureOut">
              <a:rPr lang="en-GB" smtClean="0"/>
              <a:t>22/09/2017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A730-00B3-40D2-9194-50FB6EB98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8892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3E1E-A0DD-4D60-A273-11CA09911D86}" type="datetimeFigureOut">
              <a:rPr lang="en-GB" smtClean="0"/>
              <a:t>22/09/2017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A730-00B3-40D2-9194-50FB6EB98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3808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3E1E-A0DD-4D60-A273-11CA09911D86}" type="datetimeFigureOut">
              <a:rPr lang="en-GB" smtClean="0"/>
              <a:t>22/09/2017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A730-00B3-40D2-9194-50FB6EB98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0465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3E1E-A0DD-4D60-A273-11CA09911D86}" type="datetimeFigureOut">
              <a:rPr lang="en-GB" smtClean="0"/>
              <a:t>22/09/2017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A730-00B3-40D2-9194-50FB6EB98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215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3E1E-A0DD-4D60-A273-11CA09911D86}" type="datetimeFigureOut">
              <a:rPr lang="en-GB" smtClean="0"/>
              <a:t>22/09/2017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A730-00B3-40D2-9194-50FB6EB98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5187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3E1E-A0DD-4D60-A273-11CA09911D86}" type="datetimeFigureOut">
              <a:rPr lang="en-GB" smtClean="0"/>
              <a:t>22/09/2017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A730-00B3-40D2-9194-50FB6EB98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563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3E1E-A0DD-4D60-A273-11CA09911D86}" type="datetimeFigureOut">
              <a:rPr lang="en-GB" smtClean="0"/>
              <a:t>22/09/2017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A730-00B3-40D2-9194-50FB6EB98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9448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23E1E-A0DD-4D60-A273-11CA09911D86}" type="datetimeFigureOut">
              <a:rPr lang="en-GB" smtClean="0"/>
              <a:t>22/09/2017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26A730-00B3-40D2-9194-50FB6EB98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484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S.haines@Greenwich.ac.uk" TargetMode="External"/><Relationship Id="rId2" Type="http://schemas.openxmlformats.org/officeDocument/2006/relationships/hyperlink" Target="http://www.protectingeducation.org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rotectingeducation.org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/>
              <a:t>The Safe Schools Declaration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sz="3600" b="1" dirty="0" smtClean="0"/>
              <a:t>From </a:t>
            </a:r>
            <a:r>
              <a:rPr lang="en-GB" sz="3600" b="1" dirty="0" err="1" smtClean="0"/>
              <a:t>Lucens</a:t>
            </a:r>
            <a:r>
              <a:rPr lang="en-GB" sz="3600" b="1" dirty="0" smtClean="0"/>
              <a:t> to Buenos Aires – and Beyond</a:t>
            </a:r>
          </a:p>
          <a:p>
            <a:endParaRPr lang="en-GB" dirty="0"/>
          </a:p>
          <a:p>
            <a:r>
              <a:rPr lang="en-GB" sz="2900" b="1" dirty="0" smtClean="0"/>
              <a:t>Professor Steven Haines</a:t>
            </a:r>
          </a:p>
          <a:p>
            <a:r>
              <a:rPr lang="en-GB" dirty="0" smtClean="0"/>
              <a:t>University of Greenwich</a:t>
            </a:r>
          </a:p>
          <a:p>
            <a:r>
              <a:rPr lang="en-GB" dirty="0" smtClean="0"/>
              <a:t>s.haines@Hotmail.co.uk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43513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The Guidelines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1 – Functioning schools should not be used in support of military effort</a:t>
            </a:r>
          </a:p>
          <a:p>
            <a:r>
              <a:rPr lang="en-GB" dirty="0" smtClean="0"/>
              <a:t>2 – Abandoned schools should not be used, although this is not forbidden in exceptional circumstances – Guidelines on what precautions need to be taken and insisting on military withdrawal when schools required for primary purpose.</a:t>
            </a:r>
          </a:p>
          <a:p>
            <a:r>
              <a:rPr lang="en-GB" dirty="0" smtClean="0"/>
              <a:t>3 – Schools should not be destroyed to prevent enemy use.</a:t>
            </a:r>
          </a:p>
          <a:p>
            <a:r>
              <a:rPr lang="en-GB" dirty="0" smtClean="0"/>
              <a:t>4 – When schools become military objectives due to military use, attacks on them must be carefully considered.</a:t>
            </a:r>
          </a:p>
          <a:p>
            <a:r>
              <a:rPr lang="en-GB" dirty="0" smtClean="0"/>
              <a:t>5 – Security and defence of schools should not ordinarily be a military task.</a:t>
            </a:r>
          </a:p>
          <a:p>
            <a:r>
              <a:rPr lang="en-GB" dirty="0" smtClean="0"/>
              <a:t>6 – Guidelines should be incorporated in ROE/SOPs/Doctrinal and training publications as appropriate – states deciding on how best to promulgate for themselves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5044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Thank you!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Do check out the GCPEA website for all of the detail I have not had the time to go into, or feel free to contact me as necessary:</a:t>
            </a:r>
          </a:p>
          <a:p>
            <a:pPr lvl="1"/>
            <a:r>
              <a:rPr lang="en-GB" dirty="0" smtClean="0">
                <a:hlinkClick r:id="rId2"/>
              </a:rPr>
              <a:t>www.protectingeducation.org</a:t>
            </a:r>
            <a:endParaRPr lang="en-GB" dirty="0" smtClean="0"/>
          </a:p>
          <a:p>
            <a:pPr lvl="1"/>
            <a:r>
              <a:rPr lang="en-GB" dirty="0" smtClean="0">
                <a:hlinkClick r:id="rId3"/>
              </a:rPr>
              <a:t>S.haines@Greenwich.ac.uk</a:t>
            </a:r>
            <a:endParaRPr lang="en-GB" dirty="0" smtClean="0"/>
          </a:p>
          <a:p>
            <a:pPr lvl="1"/>
            <a:r>
              <a:rPr lang="en-GB" dirty="0" smtClean="0"/>
              <a:t>Otherwise, the advocacy effort in the UK is being led by a combination of Human Rights Watch and Save the Children UK</a:t>
            </a:r>
          </a:p>
          <a:p>
            <a:pPr marL="457200" lvl="1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9871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103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The Initiative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 smtClean="0"/>
              <a:t>Human Rights Watch – Concern over the protection of Education in Conflict Zones</a:t>
            </a:r>
          </a:p>
          <a:p>
            <a:r>
              <a:rPr lang="en-GB" dirty="0" smtClean="0"/>
              <a:t>Formation of the Global Coalition to Protect Education from Attack (GCPEA) – a collection of Human Rights and Education NGOs as well as UN agencies (see </a:t>
            </a:r>
            <a:r>
              <a:rPr lang="en-GB" dirty="0" smtClean="0">
                <a:hlinkClick r:id="rId2"/>
              </a:rPr>
              <a:t>www.protectingeducation.org</a:t>
            </a:r>
            <a:r>
              <a:rPr lang="en-GB" dirty="0" smtClean="0"/>
              <a:t> )</a:t>
            </a:r>
          </a:p>
          <a:p>
            <a:r>
              <a:rPr lang="en-GB" dirty="0" smtClean="0"/>
              <a:t>Particular concern over military use of schools </a:t>
            </a:r>
            <a:r>
              <a:rPr lang="en-GB" dirty="0" err="1" smtClean="0"/>
              <a:t>etc</a:t>
            </a:r>
            <a:endParaRPr lang="en-GB" dirty="0" smtClean="0"/>
          </a:p>
          <a:p>
            <a:r>
              <a:rPr lang="en-GB" dirty="0" smtClean="0"/>
              <a:t>2011 - An initial GCPEA thought was to draft a Convention about the military use of schools.</a:t>
            </a:r>
          </a:p>
          <a:p>
            <a:r>
              <a:rPr lang="en-GB" dirty="0" smtClean="0"/>
              <a:t>I was asked what I thought of this and whether I would be willing to assist with the process - partly because of my own military background but I was also then Geneva-based and familiar with the international diplomatic environment there </a:t>
            </a:r>
          </a:p>
          <a:p>
            <a:r>
              <a:rPr lang="en-GB" dirty="0" smtClean="0"/>
              <a:t>My advice was not to go for a convention but to try instead ‘soft law’ guidelines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1142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Preparation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2012 – Meeting convened in Geneva (hosted by Academy of International Humanitarian Law and Human Rights)</a:t>
            </a:r>
          </a:p>
          <a:p>
            <a:r>
              <a:rPr lang="en-GB" dirty="0" smtClean="0"/>
              <a:t>Survey commissioned outlining the extent of the problem </a:t>
            </a:r>
          </a:p>
          <a:p>
            <a:r>
              <a:rPr lang="en-GB" dirty="0" smtClean="0"/>
              <a:t>Decision to opt for Guidelines based on HRL (right to education </a:t>
            </a:r>
            <a:r>
              <a:rPr lang="en-GB" dirty="0" err="1" smtClean="0"/>
              <a:t>etc</a:t>
            </a:r>
            <a:r>
              <a:rPr lang="en-GB" dirty="0" smtClean="0"/>
              <a:t>) and IHL (especially the principle of Distinction)</a:t>
            </a:r>
          </a:p>
          <a:p>
            <a:r>
              <a:rPr lang="en-GB" dirty="0" smtClean="0"/>
              <a:t>Need to reduce military use – but not to exclude it absolutely</a:t>
            </a:r>
          </a:p>
          <a:p>
            <a:r>
              <a:rPr lang="en-GB" dirty="0" smtClean="0"/>
              <a:t>Need for a degree of pragmatism and some flexibility – an outright ban on military use would be opposed/would fail to attract support from even ‘responsible’ militaries</a:t>
            </a:r>
          </a:p>
          <a:p>
            <a:r>
              <a:rPr lang="en-GB" dirty="0" smtClean="0"/>
              <a:t>In exceptional situations, military use is not </a:t>
            </a:r>
            <a:r>
              <a:rPr lang="en-GB" smtClean="0"/>
              <a:t>always negative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615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Basic Drafting Considerations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The Guidelines should reflect the law as it is and not introduce changes to it.  The aim is to effect a change in behaviour towards schools.</a:t>
            </a:r>
          </a:p>
          <a:p>
            <a:r>
              <a:rPr lang="en-GB" dirty="0" smtClean="0"/>
              <a:t>Guidelines need to be practical and achievable in difficult and challenging military contexts. Military would need to feel comfortable with them. Need to be easy to understand and apply – not to be seen as ‘yet more law’</a:t>
            </a:r>
          </a:p>
          <a:p>
            <a:r>
              <a:rPr lang="en-GB" dirty="0" smtClean="0"/>
              <a:t>A desire to reflect existing evidence of ‘good practice’ in relation to military use of schools.</a:t>
            </a:r>
          </a:p>
          <a:p>
            <a:r>
              <a:rPr lang="en-GB" dirty="0" smtClean="0"/>
              <a:t>The Guidelines need to be produced for the use of both state and non-state parties to conflict</a:t>
            </a:r>
          </a:p>
          <a:p>
            <a:r>
              <a:rPr lang="en-GB" dirty="0" smtClean="0"/>
              <a:t>Although drafted for use in conflict, they should ideally be useful in post- (and pre-) conflict situations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9344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 smtClean="0"/>
              <a:t>Lucens</a:t>
            </a:r>
            <a:r>
              <a:rPr lang="en-GB" b="1" dirty="0" smtClean="0"/>
              <a:t> 2012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An important meeting in the autumn of 2012 – in Chateau </a:t>
            </a:r>
            <a:r>
              <a:rPr lang="en-GB" dirty="0" err="1" smtClean="0"/>
              <a:t>Lucens</a:t>
            </a:r>
            <a:r>
              <a:rPr lang="en-GB" dirty="0" smtClean="0"/>
              <a:t>.  Three days of discussion during which all angles were teased out.</a:t>
            </a:r>
          </a:p>
          <a:p>
            <a:r>
              <a:rPr lang="en-GB" dirty="0" smtClean="0"/>
              <a:t>I had produced an initial ‘working draft’ to provide a framework for debate and discussion – circulated in advance</a:t>
            </a:r>
          </a:p>
          <a:p>
            <a:r>
              <a:rPr lang="en-GB" dirty="0" smtClean="0"/>
              <a:t>Meeting attended by representatives of relevant NGOs (not just those in the Global Coalition – so, Amnesty as well as HRW, Geneva Call and, importantly, the ICRC) and the UN agencies that are members of the Coalition</a:t>
            </a:r>
          </a:p>
          <a:p>
            <a:r>
              <a:rPr lang="en-GB" dirty="0" smtClean="0"/>
              <a:t>A number of officials from a range of states – both military and civilian, operators and lawyers – as well as academics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2068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Drafting the Guidelines 2013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drafting process consisted of an initial post-</a:t>
            </a:r>
            <a:r>
              <a:rPr lang="en-GB" dirty="0" err="1" smtClean="0"/>
              <a:t>Lucens</a:t>
            </a:r>
            <a:r>
              <a:rPr lang="en-GB" dirty="0" smtClean="0"/>
              <a:t> draft which was circulated to all </a:t>
            </a:r>
            <a:r>
              <a:rPr lang="en-GB" dirty="0" err="1" smtClean="0"/>
              <a:t>Lucens</a:t>
            </a:r>
            <a:r>
              <a:rPr lang="en-GB" dirty="0" smtClean="0"/>
              <a:t> attendees</a:t>
            </a:r>
          </a:p>
          <a:p>
            <a:r>
              <a:rPr lang="en-GB" dirty="0" smtClean="0"/>
              <a:t>Around six circulations of drafts followed by comments, each iteration being pored over and detailed comments submitted, which then informed the next iteration of the draft.  A lengthy process.</a:t>
            </a:r>
          </a:p>
          <a:p>
            <a:r>
              <a:rPr lang="en-GB" dirty="0" smtClean="0"/>
              <a:t>An agreed need to keep the Guidelines short and manageable.  I was determined that they would fit onto just one side of A4 paper.</a:t>
            </a:r>
          </a:p>
          <a:p>
            <a:r>
              <a:rPr lang="en-GB" dirty="0" smtClean="0"/>
              <a:t>However, the eventual published document would also include a rationale for the Guidelines, a statement of drafting principles, a summary of relevant law, and a survey of relevant ‘good practice’.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2246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Geneva 2014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The main effort in terms of interaction with interested parties was focused on Geneva: NGOs, UN Agencies, National Missions.</a:t>
            </a:r>
          </a:p>
          <a:p>
            <a:r>
              <a:rPr lang="en-GB" dirty="0" smtClean="0"/>
              <a:t>There was recognised a need to identify a ‘state sponsor’ to take the advocacy to state level.</a:t>
            </a:r>
          </a:p>
          <a:p>
            <a:r>
              <a:rPr lang="en-GB" dirty="0" smtClean="0"/>
              <a:t>Norway and Argentina stepped in to lead on the process in Geneva.</a:t>
            </a:r>
          </a:p>
          <a:p>
            <a:r>
              <a:rPr lang="en-GB" dirty="0" smtClean="0"/>
              <a:t>They hosted a meeting at the UN in Geneva in the summer of 2014 at which GCPEA launched the completed </a:t>
            </a:r>
            <a:r>
              <a:rPr lang="en-GB" dirty="0" err="1" smtClean="0"/>
              <a:t>Lucens</a:t>
            </a:r>
            <a:r>
              <a:rPr lang="en-GB" dirty="0" smtClean="0"/>
              <a:t> Draft Guidelines (as they were then called).</a:t>
            </a:r>
          </a:p>
          <a:p>
            <a:r>
              <a:rPr lang="en-GB" dirty="0" smtClean="0"/>
              <a:t>Following this, the lead for the process was transferred from GCPEA to Norway and Argentina. GCPEA supportive effort through Save the Children’s office in Geneva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8496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Oslo</a:t>
            </a:r>
            <a:r>
              <a:rPr lang="en-GB" dirty="0" smtClean="0"/>
              <a:t> </a:t>
            </a:r>
            <a:r>
              <a:rPr lang="en-GB" b="1" dirty="0" smtClean="0"/>
              <a:t>2015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With Norway’s commitment, it was decided to launch the Guidelines at a diplomatic ‘all-States’ conference in Oslo in the summer of 2015. A ‘Safe Schools Declaration’ was drafted as a vehicle for the Guidelines – the ‘</a:t>
            </a:r>
            <a:r>
              <a:rPr lang="en-GB" dirty="0" err="1" smtClean="0"/>
              <a:t>Lucens</a:t>
            </a:r>
            <a:r>
              <a:rPr lang="en-GB" dirty="0" smtClean="0"/>
              <a:t>’ label was then dropped – it had served its purpose for initial advocacy</a:t>
            </a:r>
          </a:p>
          <a:p>
            <a:r>
              <a:rPr lang="en-GB" dirty="0" smtClean="0"/>
              <a:t>All states were invited to attend Oslo, with many having previously informally endorsed the process during advocacy effort focused on missions in Geneva.</a:t>
            </a:r>
          </a:p>
          <a:p>
            <a:r>
              <a:rPr lang="en-GB" dirty="0" smtClean="0"/>
              <a:t>There were both supporters and detractors.  At that stage no P5 state was prepared to go along with the idea.  This was a disappointment.  I was particularly disappointed that the UK was not favourably disposed – I can discuss the UK position in Questions if anyone would like me to do so.</a:t>
            </a:r>
          </a:p>
          <a:p>
            <a:r>
              <a:rPr lang="en-GB" dirty="0" smtClean="0"/>
              <a:t>Support from Leila </a:t>
            </a:r>
            <a:r>
              <a:rPr lang="en-GB" dirty="0" err="1" smtClean="0"/>
              <a:t>Zerrougui</a:t>
            </a:r>
            <a:r>
              <a:rPr lang="en-GB" dirty="0" smtClean="0"/>
              <a:t> (UN Children in Armed Conflict), Gordon Brown (UN Ambassador for Education) Malala Yousafzai – whose father delivered a powerful endorsement at the conference. Featured in UNSC Open Debates on Children in Armed Conflict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2887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Buenos Aires 2017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The second Safe Schools Conference was convened in the spring of this year in Buenos Aires, hosted by the Argentine ministries of Defence and Foreign Affairs.</a:t>
            </a:r>
          </a:p>
          <a:p>
            <a:r>
              <a:rPr lang="en-GB" dirty="0" smtClean="0"/>
              <a:t>A steady flow of endorsements after Oslo had been received and additional states endorsed during BA meeting.</a:t>
            </a:r>
          </a:p>
          <a:p>
            <a:r>
              <a:rPr lang="en-GB" dirty="0" smtClean="0"/>
              <a:t>Evidence that general opposition to the Guidelines was beginning to reduce.</a:t>
            </a:r>
          </a:p>
          <a:p>
            <a:r>
              <a:rPr lang="en-GB" dirty="0" smtClean="0"/>
              <a:t>Early this year France endorsed, with President Hollande personally endorsing them at a meeting in Paris.</a:t>
            </a:r>
          </a:p>
          <a:p>
            <a:r>
              <a:rPr lang="en-GB" dirty="0" smtClean="0"/>
              <a:t>We have just received the 69</a:t>
            </a:r>
            <a:r>
              <a:rPr lang="en-GB" baseline="30000" dirty="0" smtClean="0"/>
              <a:t>th</a:t>
            </a:r>
            <a:r>
              <a:rPr lang="en-GB" dirty="0" smtClean="0"/>
              <a:t> state endorsement and work is continuing to obtain further support.  Most NATO members are supportive, although the UK remains cautious – there is a difference of view within Whitehall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6775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1204</Words>
  <Application>Microsoft Office PowerPoint</Application>
  <PresentationFormat>Widescreen</PresentationFormat>
  <Paragraphs>65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The Safe Schools Declaration</vt:lpstr>
      <vt:lpstr>The Initiative</vt:lpstr>
      <vt:lpstr>Preparation</vt:lpstr>
      <vt:lpstr>Basic Drafting Considerations</vt:lpstr>
      <vt:lpstr>Lucens 2012</vt:lpstr>
      <vt:lpstr>Drafting the Guidelines 2013</vt:lpstr>
      <vt:lpstr>Geneva 2014</vt:lpstr>
      <vt:lpstr>Oslo 2015</vt:lpstr>
      <vt:lpstr>Buenos Aires 2017</vt:lpstr>
      <vt:lpstr>The Guidelines</vt:lpstr>
      <vt:lpstr>Thank you!</vt:lpstr>
      <vt:lpstr>PowerPoint Presentation</vt:lpstr>
    </vt:vector>
  </TitlesOfParts>
  <Company>University of Greenwich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Safe Schools Declaration</dc:title>
  <dc:creator>user</dc:creator>
  <cp:lastModifiedBy>user</cp:lastModifiedBy>
  <cp:revision>14</cp:revision>
  <dcterms:created xsi:type="dcterms:W3CDTF">2017-09-22T03:16:40Z</dcterms:created>
  <dcterms:modified xsi:type="dcterms:W3CDTF">2017-09-22T07:01:32Z</dcterms:modified>
</cp:coreProperties>
</file>